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</p:sldMasterIdLst>
  <p:sldIdLst>
    <p:sldId id="257" r:id="rId2"/>
    <p:sldId id="263" r:id="rId3"/>
    <p:sldId id="258" r:id="rId4"/>
    <p:sldId id="259" r:id="rId5"/>
    <p:sldId id="260" r:id="rId6"/>
    <p:sldId id="261" r:id="rId7"/>
    <p:sldId id="262" r:id="rId8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B000"/>
    <a:srgbClr val="DC471F"/>
    <a:srgbClr val="D98E04"/>
    <a:srgbClr val="F2B705"/>
    <a:srgbClr val="587E8C"/>
    <a:srgbClr val="1C40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16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070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B4C6A-9627-4CB9-9022-C6EF4F919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CBF7F0-F713-435A-9B93-361828ED19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AB2C9-0221-4C6C-9C41-8267A1538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67DA4-25FC-45B8-9016-2D01AF9A3FC6}" type="datetimeFigureOut">
              <a:rPr lang="en-GB" smtClean="0"/>
              <a:t>31/12/2023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82D79-7B2A-48A2-B5D4-CB959373F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52719-F24E-4E6F-AE1B-4F89DA013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70EAA-DD16-4CD5-B3C4-D47BF13871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070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A81A4-59F3-4B68-AB90-BBCFD8E6F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987426"/>
            <a:ext cx="3838872" cy="1069974"/>
          </a:xfrm>
        </p:spPr>
        <p:txBody>
          <a:bodyPr anchor="b"/>
          <a:lstStyle>
            <a:lvl1pPr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1A92D0-77AD-4A28-B993-E0A4F199DE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51294" y="1522413"/>
            <a:ext cx="4388946" cy="4265294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7EA541-B056-4FA2-9CD1-F0EA9A9216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838872" cy="3811588"/>
          </a:xfrm>
        </p:spPr>
        <p:txBody>
          <a:bodyPr/>
          <a:lstStyle>
            <a:lvl1pPr marL="0" indent="0">
              <a:buNone/>
              <a:defRPr sz="14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7437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09939BF-FFE4-3443-96FD-C0BED82B10C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61887" y="178094"/>
            <a:ext cx="9444113" cy="60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2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8B610-B19A-4327-B337-196C477393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206" y="2190751"/>
            <a:ext cx="7429500" cy="2139851"/>
          </a:xfrm>
        </p:spPr>
        <p:txBody>
          <a:bodyPr>
            <a:normAutofit/>
          </a:bodyPr>
          <a:lstStyle/>
          <a:p>
            <a:b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International Rafting Federation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0902E5-E18E-4339-828F-0C1C388766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9206" y="4402833"/>
            <a:ext cx="7429500" cy="1077019"/>
          </a:xfrm>
        </p:spPr>
        <p:txBody>
          <a:bodyPr/>
          <a:lstStyle/>
          <a:p>
            <a:r>
              <a:rPr lang="en-GB" dirty="0"/>
              <a:t>Guide Training &amp; Education (GTE)</a:t>
            </a:r>
          </a:p>
          <a:p>
            <a:r>
              <a:rPr lang="en-GB" dirty="0"/>
              <a:t>Award levels </a:t>
            </a:r>
          </a:p>
        </p:txBody>
      </p:sp>
    </p:spTree>
    <p:extLst>
      <p:ext uri="{BB962C8B-B14F-4D97-AF65-F5344CB8AC3E}">
        <p14:creationId xmlns:p14="http://schemas.microsoft.com/office/powerpoint/2010/main" val="4109961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2BD9B7-81A8-9E9C-A171-93759BAEC1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68"/>
          <a:stretch/>
        </p:blipFill>
        <p:spPr>
          <a:xfrm>
            <a:off x="812218" y="1149884"/>
            <a:ext cx="8281563" cy="492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4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CABD7-6AB7-48FD-834D-5FC75378D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</a:rPr>
              <a:t>Provisional Guide </a:t>
            </a:r>
          </a:p>
        </p:txBody>
      </p:sp>
      <p:pic>
        <p:nvPicPr>
          <p:cNvPr id="8" name="Picture Placeholder 7" descr="A group of people in a raft&#10;&#10;Description automatically generated">
            <a:extLst>
              <a:ext uri="{FF2B5EF4-FFF2-40B4-BE49-F238E27FC236}">
                <a16:creationId xmlns:a16="http://schemas.microsoft.com/office/drawing/2014/main" id="{4F5E5CF1-B135-4D42-BE4C-7057F11F5B7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2" r="11512"/>
          <a:stretch/>
        </p:blipFill>
        <p:spPr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C3CF68-0EE3-4065-BC19-56FF8D093CA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32172" indent="-228600">
              <a:buFont typeface="Arial" panose="020B0604020202020204" pitchFamily="34" charset="0"/>
              <a:buChar char="•"/>
            </a:pPr>
            <a:r>
              <a:rPr lang="en-US" sz="1400" dirty="0"/>
              <a:t>Provisional Guides have completed a five-day IRF Guide </a:t>
            </a:r>
            <a:r>
              <a:rPr lang="en-US" dirty="0"/>
              <a:t>T</a:t>
            </a:r>
            <a:r>
              <a:rPr lang="en-US" sz="1400" dirty="0"/>
              <a:t>raining </a:t>
            </a:r>
            <a:r>
              <a:rPr lang="en-US" dirty="0"/>
              <a:t>P</a:t>
            </a:r>
            <a:r>
              <a:rPr lang="en-US" sz="1400" dirty="0"/>
              <a:t>rogram (GTP), have limited rafting experience, or have not yet met one of the mandatory assessment criteria.</a:t>
            </a:r>
          </a:p>
          <a:p>
            <a:pPr marL="232172" indent="-228600">
              <a:buFont typeface="Arial" panose="020B0604020202020204" pitchFamily="34" charset="0"/>
              <a:buChar char="•"/>
            </a:pPr>
            <a:r>
              <a:rPr lang="en-US" sz="1400" dirty="0"/>
              <a:t>Provisional Guides are not allowed to commercially guide rafts alone. A certified Guide or above must be in the same raft at all times.</a:t>
            </a:r>
          </a:p>
          <a:p>
            <a:pPr marL="232172" indent="-228600">
              <a:buFont typeface="Arial" panose="020B0604020202020204" pitchFamily="34" charset="0"/>
              <a:buChar char="•"/>
            </a:pPr>
            <a:r>
              <a:rPr lang="en-US" sz="1400" dirty="0"/>
              <a:t>Provisional Guides can be awarded full Guide status once all the competencies of the Guide award have been passed in the presence of an IRF Instructor. </a:t>
            </a:r>
          </a:p>
        </p:txBody>
      </p:sp>
    </p:spTree>
    <p:extLst>
      <p:ext uri="{BB962C8B-B14F-4D97-AF65-F5344CB8AC3E}">
        <p14:creationId xmlns:p14="http://schemas.microsoft.com/office/powerpoint/2010/main" val="1465832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CABD7-6AB7-48FD-834D-5FC75378D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</a:rPr>
              <a:t> Guide Raft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95749FBB-67DC-430B-9F68-8E4E14BF8EE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0" r="17320"/>
          <a:stretch/>
        </p:blipFill>
        <p:spPr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C3CF68-0EE3-4065-BC19-56FF8D093CA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32172" indent="-228600">
              <a:buFont typeface="Arial" panose="020B0604020202020204" pitchFamily="34" charset="0"/>
              <a:buChar char="•"/>
            </a:pPr>
            <a:r>
              <a:rPr lang="en-US" dirty="0"/>
              <a:t>The IRF has four levels of Guide award:</a:t>
            </a:r>
            <a:br>
              <a:rPr lang="en-US" dirty="0"/>
            </a:br>
            <a:r>
              <a:rPr lang="en-US" dirty="0"/>
              <a:t>Level 2, Level 3, Level 4, and Level 5 (on application).</a:t>
            </a:r>
          </a:p>
          <a:p>
            <a:pPr marL="232172" indent="-228600">
              <a:buFont typeface="Arial" panose="020B0604020202020204" pitchFamily="34" charset="0"/>
              <a:buChar char="•"/>
            </a:pPr>
            <a:r>
              <a:rPr lang="en-US" dirty="0"/>
              <a:t>The Level of the award relates to the classification of the water they have been assessed on e.g. a Level 2 Guide has been assessed on Class 2 whitewater. </a:t>
            </a:r>
          </a:p>
          <a:p>
            <a:pPr marL="232172" indent="-228600">
              <a:buFont typeface="Arial" panose="020B0604020202020204" pitchFamily="34" charset="0"/>
              <a:buChar char="•"/>
            </a:pPr>
            <a:r>
              <a:rPr lang="en-US" dirty="0"/>
              <a:t>IRF Guide awards are valid for three years when supported by a valid first aid certificate and up to date logbook. </a:t>
            </a:r>
          </a:p>
          <a:p>
            <a:pPr marL="232172" indent="-228600">
              <a:buFont typeface="Arial" panose="020B0604020202020204" pitchFamily="34" charset="0"/>
              <a:buChar char="•"/>
            </a:pPr>
            <a:r>
              <a:rPr lang="en-US" dirty="0"/>
              <a:t>All potential Guides must successfully complete an IRF assessment workshop run by a qualified IRF Instructor to become a qualified IRF Guide </a:t>
            </a:r>
          </a:p>
        </p:txBody>
      </p:sp>
    </p:spTree>
    <p:extLst>
      <p:ext uri="{BB962C8B-B14F-4D97-AF65-F5344CB8AC3E}">
        <p14:creationId xmlns:p14="http://schemas.microsoft.com/office/powerpoint/2010/main" val="1760118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CABD7-6AB7-48FD-834D-5FC75378D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</a:rPr>
              <a:t> Trip Leader 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32D4FFB-016F-4AC0-816D-3AAE1ED1E79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2" r="11512"/>
          <a:stretch/>
        </p:blipFill>
        <p:spPr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C3CF68-0EE3-4065-BC19-56FF8D093CA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32172" indent="-228600">
              <a:buFont typeface="Arial" panose="020B0604020202020204" pitchFamily="34" charset="0"/>
              <a:buChar char="•"/>
            </a:pPr>
            <a:r>
              <a:rPr lang="en-US" dirty="0"/>
              <a:t>The IRF has four levels of Trip Leader award: Level 2, Level 3, Level 4, and Level 5 (on application).</a:t>
            </a:r>
          </a:p>
          <a:p>
            <a:pPr marL="232172" indent="-228600">
              <a:buFont typeface="Arial" panose="020B0604020202020204" pitchFamily="34" charset="0"/>
              <a:buChar char="•"/>
            </a:pPr>
            <a:r>
              <a:rPr lang="en-US" dirty="0"/>
              <a:t>The Level of the award relates to the classification of the water they have been assessed on e.g. a Level 2 Trip leader has been assessed on Class 2 whitewater.</a:t>
            </a:r>
          </a:p>
          <a:p>
            <a:pPr marL="232172" indent="-228600">
              <a:buFont typeface="Arial" panose="020B0604020202020204" pitchFamily="34" charset="0"/>
              <a:buChar char="•"/>
            </a:pPr>
            <a:r>
              <a:rPr lang="en-US" dirty="0"/>
              <a:t>IRF Trip Leader awards are valid for three years when supported by a valid first aid certificate and up to date logbook. </a:t>
            </a:r>
          </a:p>
          <a:p>
            <a:pPr marL="232172" indent="-228600">
              <a:buFont typeface="Arial" panose="020B0604020202020204" pitchFamily="34" charset="0"/>
              <a:buChar char="•"/>
            </a:pPr>
            <a:r>
              <a:rPr lang="en-US" dirty="0"/>
              <a:t>All potential Trip Leaders must successfully complete an IRF assessment workshop run by a qualified IRF Instructor to become a qualified IRF Trip Leader.</a:t>
            </a:r>
          </a:p>
        </p:txBody>
      </p:sp>
    </p:spTree>
    <p:extLst>
      <p:ext uri="{BB962C8B-B14F-4D97-AF65-F5344CB8AC3E}">
        <p14:creationId xmlns:p14="http://schemas.microsoft.com/office/powerpoint/2010/main" val="1389959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CABD7-6AB7-48FD-834D-5FC75378D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</a:rPr>
              <a:t> Instructor 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108B902A-097E-4C3E-AAC2-BAF0E26CA0D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3" r="11513"/>
          <a:stretch/>
        </p:blipFill>
        <p:spPr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C3CF68-0EE3-4065-BC19-56FF8D093CA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32172" indent="-228600">
              <a:buFont typeface="Arial" panose="020B0604020202020204" pitchFamily="34" charset="0"/>
              <a:buChar char="•"/>
            </a:pPr>
            <a:r>
              <a:rPr lang="en-US" dirty="0"/>
              <a:t>The IRF has two levels of Instructor award: Level 3, and Level 4.</a:t>
            </a:r>
          </a:p>
          <a:p>
            <a:pPr marL="232172" indent="-228600">
              <a:buFont typeface="Arial" panose="020B0604020202020204" pitchFamily="34" charset="0"/>
              <a:buChar char="•"/>
            </a:pPr>
            <a:r>
              <a:rPr lang="en-US" dirty="0"/>
              <a:t>IRF instructors can assess Guides and Trip Leaders to the Level of their own award e.g. a Level 3 Instructor can assess up to Level 3 Trip Leader award.</a:t>
            </a:r>
          </a:p>
          <a:p>
            <a:pPr marL="232172" indent="-228600">
              <a:buFont typeface="Arial" panose="020B0604020202020204" pitchFamily="34" charset="0"/>
              <a:buChar char="•"/>
            </a:pPr>
            <a:r>
              <a:rPr lang="en-US" dirty="0"/>
              <a:t>IRF Instructors are allowed to run Guide Training Programs (GTP).</a:t>
            </a:r>
          </a:p>
          <a:p>
            <a:pPr marL="232172" indent="-228600">
              <a:buFont typeface="Arial" panose="020B0604020202020204" pitchFamily="34" charset="0"/>
              <a:buChar char="•"/>
            </a:pPr>
            <a:r>
              <a:rPr lang="en-US" dirty="0"/>
              <a:t>All potential Instructors must have rafting experience in two or more countries.</a:t>
            </a:r>
          </a:p>
          <a:p>
            <a:pPr marL="232172" indent="-228600">
              <a:buFont typeface="Arial" panose="020B0604020202020204" pitchFamily="34" charset="0"/>
              <a:buChar char="•"/>
            </a:pPr>
            <a:r>
              <a:rPr lang="en-US" dirty="0"/>
              <a:t>All instructor candidates must have a wealth of experience along with a strong level of personal guiding and trip leader skills. </a:t>
            </a:r>
          </a:p>
        </p:txBody>
      </p:sp>
    </p:spTree>
    <p:extLst>
      <p:ext uri="{BB962C8B-B14F-4D97-AF65-F5344CB8AC3E}">
        <p14:creationId xmlns:p14="http://schemas.microsoft.com/office/powerpoint/2010/main" val="145566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CABD7-6AB7-48FD-834D-5FC75378D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</a:rPr>
              <a:t> Instructor Trainer 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EDCAC560-19A0-4B0B-8A92-585C7ED421A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93" t="-2027" r="-2133" b="-3630"/>
          <a:stretch/>
        </p:blipFill>
        <p:spPr>
          <a:xfrm>
            <a:off x="5094515" y="1371600"/>
            <a:ext cx="4539342" cy="463731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C3CF68-0EE3-4065-BC19-56FF8D093CA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32172" indent="-228600">
              <a:buFont typeface="Arial" panose="020B0604020202020204" pitchFamily="34" charset="0"/>
              <a:buChar char="•"/>
            </a:pPr>
            <a:r>
              <a:rPr lang="en-US" dirty="0"/>
              <a:t>IRF Instructor Trainers represent the highest level of the IRF GTE system. </a:t>
            </a:r>
          </a:p>
          <a:p>
            <a:pPr marL="232172" indent="-228600">
              <a:buFont typeface="Arial" panose="020B0604020202020204" pitchFamily="34" charset="0"/>
              <a:buChar char="•"/>
            </a:pPr>
            <a:r>
              <a:rPr lang="en-US" dirty="0"/>
              <a:t>Instructor Trainers are experienced Level 4 instructors who are ambassadors for the IRF.</a:t>
            </a:r>
          </a:p>
          <a:p>
            <a:pPr marL="232172" indent="-228600">
              <a:buFont typeface="Arial" panose="020B0604020202020204" pitchFamily="34" charset="0"/>
              <a:buChar char="•"/>
            </a:pPr>
            <a:r>
              <a:rPr lang="en-US" dirty="0"/>
              <a:t>Instructor Trainers are responsible for running IRF Instructor workshops &amp; Instructor updates.</a:t>
            </a:r>
          </a:p>
          <a:p>
            <a:pPr marL="232172"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99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1064</TotalTime>
  <Words>456</Words>
  <Application>Microsoft Macintosh PowerPoint</Application>
  <PresentationFormat>A4 Paper (210x297 mm)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 International Rafting Federation </vt:lpstr>
      <vt:lpstr>PowerPoint Presentation</vt:lpstr>
      <vt:lpstr>Provisional Guide </vt:lpstr>
      <vt:lpstr> Guide Raft</vt:lpstr>
      <vt:lpstr> Trip Leader </vt:lpstr>
      <vt:lpstr> Instructor </vt:lpstr>
      <vt:lpstr> Instructor Trainer </vt:lpstr>
    </vt:vector>
  </TitlesOfParts>
  <Manager/>
  <Company>International Rafting Federation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IRF GTE Award System Flow Chart</dc:title>
  <dc:subject>IRF GTE Award System</dc:subject>
  <dc:creator>Sean Clarke</dc:creator>
  <cp:keywords/>
  <dc:description/>
  <cp:lastModifiedBy>Sean Clarke</cp:lastModifiedBy>
  <cp:revision>10</cp:revision>
  <dcterms:created xsi:type="dcterms:W3CDTF">2021-11-22T22:22:02Z</dcterms:created>
  <dcterms:modified xsi:type="dcterms:W3CDTF">2023-12-31T04:29:48Z</dcterms:modified>
  <cp:category/>
</cp:coreProperties>
</file>